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Fira Sans Semi-Bold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ira Sans Bold" panose="020B0604020202020204" charset="0"/>
      <p:regular r:id="rId17"/>
    </p:embeddedFont>
    <p:embeddedFont>
      <p:font typeface="Fira Sans Light" panose="020B0604020202020204" charset="0"/>
      <p:regular r:id="rId18"/>
    </p:embeddedFont>
    <p:embeddedFont>
      <p:font typeface="Fira Sans Ultra-Bold" panose="020B0604020202020204" charset="0"/>
      <p:regular r:id="rId19"/>
    </p:embeddedFont>
    <p:embeddedFont>
      <p:font typeface="Fira Sans Medium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9" d="100"/>
          <a:sy n="59" d="100"/>
        </p:scale>
        <p:origin x="466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marketpulsse@gmail.com" TargetMode="External"/><Relationship Id="rId2" Type="http://schemas.openxmlformats.org/officeDocument/2006/relationships/hyperlink" Target="tel:+77001888390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hyperlink" Target="http://i70748va.beget.tec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6434371" y="2159063"/>
            <a:ext cx="15607423" cy="13022513"/>
            <a:chOff x="0" y="0"/>
            <a:chExt cx="6438437" cy="5372100"/>
          </a:xfrm>
          <a:solidFill>
            <a:schemeClr val="accent6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438437" cy="5372100"/>
            </a:xfrm>
            <a:custGeom>
              <a:avLst/>
              <a:gdLst/>
              <a:ahLst/>
              <a:cxnLst/>
              <a:rect l="l" t="t" r="r" b="b"/>
              <a:pathLst>
                <a:path w="6438437" h="5372100">
                  <a:moveTo>
                    <a:pt x="4887767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887767" y="5372100"/>
                  </a:lnTo>
                  <a:lnTo>
                    <a:pt x="6438437" y="2686050"/>
                  </a:lnTo>
                  <a:lnTo>
                    <a:pt x="4887767" y="0"/>
                  </a:lnTo>
                  <a:close/>
                </a:path>
              </a:pathLst>
            </a:custGeom>
            <a:grpFill/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-4816353" y="-4312031"/>
            <a:ext cx="15021950" cy="13008331"/>
            <a:chOff x="0" y="0"/>
            <a:chExt cx="4282440" cy="3708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t="-3551" r="-45288" b="-844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6434371" y="-10855790"/>
            <a:ext cx="15712963" cy="13047924"/>
            <a:chOff x="0" y="0"/>
            <a:chExt cx="6469351" cy="5372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69351" cy="5372100"/>
            </a:xfrm>
            <a:custGeom>
              <a:avLst/>
              <a:gdLst/>
              <a:ahLst/>
              <a:cxnLst/>
              <a:rect l="l" t="t" r="r" b="b"/>
              <a:pathLst>
                <a:path w="6469351" h="5372100">
                  <a:moveTo>
                    <a:pt x="4918681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918681" y="5372100"/>
                  </a:lnTo>
                  <a:lnTo>
                    <a:pt x="6469351" y="2686050"/>
                  </a:lnTo>
                  <a:lnTo>
                    <a:pt x="491868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4100790" y="538824"/>
            <a:ext cx="4187209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13"/>
              </a:lnSpc>
              <a:spcBef>
                <a:spcPct val="0"/>
              </a:spcBef>
            </a:pPr>
            <a:r>
              <a:rPr lang="en-US" sz="4800" b="1" dirty="0" err="1" smtClean="0">
                <a:solidFill>
                  <a:srgbClr val="000000"/>
                </a:solidFill>
                <a:latin typeface="Fira Sans Ultra-Bold"/>
                <a:ea typeface="Fira Sans Ultra-Bold"/>
                <a:cs typeface="Fira Sans Ultra-Bold"/>
                <a:sym typeface="Fira Sans Ultra-Bold"/>
              </a:rPr>
              <a:t>MarketPulse</a:t>
            </a:r>
            <a:endParaRPr lang="en-US" sz="4800" b="1" dirty="0">
              <a:solidFill>
                <a:srgbClr val="000000"/>
              </a:solidFill>
              <a:latin typeface="Fira Sans Ultra-Bold"/>
              <a:ea typeface="Fira Sans Ultra-Bold"/>
              <a:cs typeface="Fira Sans Ultra-Bold"/>
              <a:sym typeface="Fira Sans Ultra-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651342" y="4605024"/>
            <a:ext cx="9050884" cy="350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86"/>
              </a:lnSpc>
            </a:pPr>
            <a:r>
              <a:rPr lang="en-US" sz="7655" b="1" spc="229" dirty="0">
                <a:solidFill>
                  <a:srgbClr val="FFFFFF"/>
                </a:solidFill>
                <a:latin typeface="Fira Sans Ultra-Bold"/>
                <a:ea typeface="Fira Sans Ultra-Bold"/>
                <a:cs typeface="Fira Sans Ultra-Bold"/>
                <a:sym typeface="Fira Sans Ultra-Bold"/>
              </a:rPr>
              <a:t> АНАЛИТИКА МАРКЕТПЛЕЙСОВ ДЛЯ E-COMMERCE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-252109"/>
            <a:ext cx="2210241" cy="22102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2877800" y="4448576"/>
            <a:ext cx="10820400" cy="1542251"/>
            <a:chOff x="0" y="0"/>
            <a:chExt cx="35832548" cy="5372100"/>
          </a:xfrm>
          <a:solidFill>
            <a:schemeClr val="accent6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35832548" cy="5372100"/>
            </a:xfrm>
            <a:custGeom>
              <a:avLst/>
              <a:gdLst/>
              <a:ahLst/>
              <a:cxnLst/>
              <a:rect l="l" t="t" r="r" b="b"/>
              <a:pathLst>
                <a:path w="35832548" h="5372100">
                  <a:moveTo>
                    <a:pt x="3428188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4281880" y="5372100"/>
                  </a:lnTo>
                  <a:lnTo>
                    <a:pt x="35832548" y="2686050"/>
                  </a:lnTo>
                  <a:lnTo>
                    <a:pt x="34281880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" name="Freeform 4"/>
          <p:cNvSpPr/>
          <p:nvPr/>
        </p:nvSpPr>
        <p:spPr>
          <a:xfrm>
            <a:off x="304800" y="1790700"/>
            <a:ext cx="16803242" cy="7699043"/>
          </a:xfrm>
          <a:custGeom>
            <a:avLst/>
            <a:gdLst/>
            <a:ahLst/>
            <a:cxnLst/>
            <a:rect l="l" t="t" r="r" b="b"/>
            <a:pathLst>
              <a:path w="16803242" h="7699043">
                <a:moveTo>
                  <a:pt x="0" y="0"/>
                </a:moveTo>
                <a:lnTo>
                  <a:pt x="16803242" y="0"/>
                </a:lnTo>
                <a:lnTo>
                  <a:pt x="16803242" y="7699044"/>
                </a:lnTo>
                <a:lnTo>
                  <a:pt x="0" y="7699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7" b="-3288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751710" y="43108"/>
            <a:ext cx="8211937" cy="1536066"/>
          </a:xfrm>
          <a:prstGeom prst="rect">
            <a:avLst/>
          </a:prstGeom>
          <a:solidFill>
            <a:srgbClr val="F2F2F2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59"/>
              </a:lnSpc>
              <a:spcBef>
                <a:spcPct val="0"/>
              </a:spcBef>
            </a:pPr>
            <a:r>
              <a:rPr lang="en-US" sz="4399" b="1" spc="2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Fira Sans Bold"/>
                <a:ea typeface="Fira Sans Bold"/>
                <a:cs typeface="Fira Sans Bold"/>
                <a:sym typeface="Fira Sans Bold"/>
              </a:rPr>
              <a:t>Почему</a:t>
            </a:r>
            <a:r>
              <a:rPr lang="en-US" sz="4399" b="1" spc="21" dirty="0">
                <a:solidFill>
                  <a:schemeClr val="tx2">
                    <a:lumMod val="60000"/>
                    <a:lumOff val="40000"/>
                  </a:schemeClr>
                </a:solidFill>
                <a:latin typeface="Fira Sans Bold"/>
                <a:ea typeface="Fira Sans Bold"/>
                <a:cs typeface="Fira Sans Bold"/>
                <a:sym typeface="Fira Sans Bold"/>
              </a:rPr>
              <a:t> </a:t>
            </a:r>
            <a:r>
              <a:rPr lang="en-US" sz="4399" b="1" spc="2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Fira Sans Bold"/>
                <a:ea typeface="Fira Sans Bold"/>
                <a:cs typeface="Fira Sans Bold"/>
                <a:sym typeface="Fira Sans Bold"/>
              </a:rPr>
              <a:t>MarketPulse</a:t>
            </a:r>
            <a:r>
              <a:rPr lang="en-US" sz="4399" b="1" spc="21" dirty="0">
                <a:solidFill>
                  <a:schemeClr val="tx2">
                    <a:lumMod val="60000"/>
                    <a:lumOff val="40000"/>
                  </a:schemeClr>
                </a:solidFill>
                <a:latin typeface="Fira Sans Bold"/>
                <a:ea typeface="Fira Sans Bold"/>
                <a:cs typeface="Fira Sans Bold"/>
                <a:sym typeface="Fira Sans Bold"/>
              </a:rPr>
              <a:t> </a:t>
            </a:r>
            <a:r>
              <a:rPr lang="en-US" sz="4399" b="1" spc="2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Fira Sans Bold"/>
                <a:ea typeface="Fira Sans Bold"/>
                <a:cs typeface="Fira Sans Bold"/>
                <a:sym typeface="Fira Sans Bold"/>
              </a:rPr>
              <a:t>лучше</a:t>
            </a:r>
            <a:r>
              <a:rPr lang="en-US" sz="4399" b="1" spc="21" dirty="0">
                <a:solidFill>
                  <a:schemeClr val="tx2">
                    <a:lumMod val="60000"/>
                    <a:lumOff val="40000"/>
                  </a:schemeClr>
                </a:solidFill>
                <a:latin typeface="Fira Sans Bold"/>
                <a:ea typeface="Fira Sans Bold"/>
                <a:cs typeface="Fira Sans Bold"/>
                <a:sym typeface="Fira Sans Bold"/>
              </a:rPr>
              <a:t> </a:t>
            </a:r>
            <a:r>
              <a:rPr lang="en-US" sz="4399" b="1" spc="2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Fira Sans Bold"/>
                <a:ea typeface="Fira Sans Bold"/>
                <a:cs typeface="Fira Sans Bold"/>
                <a:sym typeface="Fira Sans Bold"/>
              </a:rPr>
              <a:t>конкурентов</a:t>
            </a:r>
            <a:endParaRPr lang="en-US" sz="4399" b="1" spc="21" dirty="0">
              <a:solidFill>
                <a:schemeClr val="tx2">
                  <a:lumMod val="60000"/>
                  <a:lumOff val="40000"/>
                </a:schemeClr>
              </a:solidFill>
              <a:latin typeface="Fira Sans Bold"/>
              <a:ea typeface="Fira Sans Bold"/>
              <a:cs typeface="Fira Sans Bold"/>
              <a:sym typeface="Fira Sans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546429"/>
            <a:ext cx="6014733" cy="14224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9999" b="1" dirty="0">
                <a:solidFill>
                  <a:schemeClr val="accent6"/>
                </a:solidFill>
                <a:latin typeface="Fira Sans Semi-Bold"/>
                <a:ea typeface="Fira Sans Semi-Bold"/>
                <a:cs typeface="Fira Sans Semi-Bold"/>
                <a:sym typeface="Fira Sans Semi-Bold"/>
              </a:rPr>
              <a:t>Problem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9183189" y="1640681"/>
            <a:ext cx="7092823" cy="2686050"/>
            <a:chOff x="0" y="0"/>
            <a:chExt cx="9457097" cy="3581400"/>
          </a:xfrm>
        </p:grpSpPr>
        <p:sp>
          <p:nvSpPr>
            <p:cNvPr id="4" name="TextBox 4"/>
            <p:cNvSpPr txBox="1"/>
            <p:nvPr/>
          </p:nvSpPr>
          <p:spPr>
            <a:xfrm>
              <a:off x="0" y="771525"/>
              <a:ext cx="9457097" cy="2809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/>
            </a:p>
            <a:p>
              <a:pPr algn="l"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Отсутствие контроля над изменениями цен, позиций, рейтингов</a:t>
              </a:r>
            </a:p>
            <a:p>
              <a:pPr algn="l">
                <a:lnSpc>
                  <a:spcPts val="4200"/>
                </a:lnSpc>
              </a:pPr>
              <a:endParaRPr lang="en-US" sz="3000" spc="15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9457097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b="1" spc="105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Problem 1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4333875"/>
            <a:ext cx="7092823" cy="2152650"/>
            <a:chOff x="0" y="0"/>
            <a:chExt cx="9457097" cy="2870200"/>
          </a:xfrm>
        </p:grpSpPr>
        <p:sp>
          <p:nvSpPr>
            <p:cNvPr id="7" name="TextBox 7"/>
            <p:cNvSpPr txBox="1"/>
            <p:nvPr/>
          </p:nvSpPr>
          <p:spPr>
            <a:xfrm>
              <a:off x="0" y="771525"/>
              <a:ext cx="9457097" cy="209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Огромные объёмы данных — до 20 млн строк</a:t>
              </a:r>
            </a:p>
            <a:p>
              <a:pPr algn="l">
                <a:lnSpc>
                  <a:spcPts val="4200"/>
                </a:lnSpc>
              </a:pPr>
              <a:endParaRPr lang="en-US" sz="3000" spc="15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9457097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b="1" spc="105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Problem 2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144000" y="6708868"/>
            <a:ext cx="7092823" cy="2152650"/>
            <a:chOff x="0" y="0"/>
            <a:chExt cx="9457097" cy="287020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771525"/>
              <a:ext cx="9457097" cy="209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Низкая эффективность ручного мониторинга</a:t>
              </a:r>
            </a:p>
            <a:p>
              <a:pPr algn="l">
                <a:lnSpc>
                  <a:spcPts val="4200"/>
                </a:lnSpc>
              </a:pPr>
              <a:endParaRPr lang="en-US" sz="3000" spc="15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9457097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b="1" spc="105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Problem 3</a:t>
              </a:r>
            </a:p>
          </p:txBody>
        </p:sp>
      </p:grpSp>
      <p:pic>
        <p:nvPicPr>
          <p:cNvPr id="17" name="Рисунок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4867275"/>
            <a:ext cx="7887371" cy="579610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58095" y="1193963"/>
            <a:ext cx="6951571" cy="142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9999" b="1" dirty="0">
                <a:solidFill>
                  <a:schemeClr val="accent6"/>
                </a:solidFill>
                <a:latin typeface="Fira Sans Semi-Bold"/>
                <a:ea typeface="Fira Sans Semi-Bold"/>
                <a:cs typeface="Fira Sans Semi-Bold"/>
                <a:sym typeface="Fira Sans Semi-Bold"/>
              </a:rPr>
              <a:t>Solutions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789968" y="4591824"/>
            <a:ext cx="6951571" cy="2152650"/>
            <a:chOff x="0" y="0"/>
            <a:chExt cx="9268762" cy="2870200"/>
          </a:xfrm>
        </p:grpSpPr>
        <p:sp>
          <p:nvSpPr>
            <p:cNvPr id="4" name="TextBox 4"/>
            <p:cNvSpPr txBox="1"/>
            <p:nvPr/>
          </p:nvSpPr>
          <p:spPr>
            <a:xfrm>
              <a:off x="0" y="771525"/>
              <a:ext cx="9268762" cy="209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Мониторинг цен конкурентов в реальном времени</a:t>
              </a:r>
            </a:p>
            <a:p>
              <a:pPr algn="l"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9268762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b="1" spc="105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Solution 1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04447" y="7639050"/>
            <a:ext cx="6951571" cy="1619250"/>
            <a:chOff x="0" y="0"/>
            <a:chExt cx="9268762" cy="2159000"/>
          </a:xfrm>
        </p:grpSpPr>
        <p:sp>
          <p:nvSpPr>
            <p:cNvPr id="7" name="TextBox 7"/>
            <p:cNvSpPr txBox="1"/>
            <p:nvPr/>
          </p:nvSpPr>
          <p:spPr>
            <a:xfrm>
              <a:off x="0" y="771525"/>
              <a:ext cx="9268762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 Визуализацию в Power BI</a:t>
              </a:r>
            </a:p>
            <a:p>
              <a:pPr algn="l">
                <a:lnSpc>
                  <a:spcPts val="4200"/>
                </a:lnSpc>
              </a:pPr>
              <a:endParaRPr lang="en-US" sz="3000" spc="15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9268762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b="1" spc="105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Solution 4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89968" y="7639050"/>
            <a:ext cx="5733172" cy="2086824"/>
            <a:chOff x="0" y="0"/>
            <a:chExt cx="7644229" cy="278243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755419"/>
              <a:ext cx="7644229" cy="20270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71"/>
                </a:lnSpc>
              </a:pPr>
              <a:r>
                <a:rPr lang="en-US" sz="2908" spc="14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Историческую аналитику (тренды цен и отзывов)</a:t>
              </a:r>
            </a:p>
            <a:p>
              <a:pPr algn="l">
                <a:lnSpc>
                  <a:spcPts val="4071"/>
                </a:lnSpc>
              </a:pPr>
              <a:endParaRPr lang="en-US" sz="2908" spc="14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7644229" cy="6989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71"/>
                </a:lnSpc>
              </a:pPr>
              <a:r>
                <a:rPr lang="en-US" sz="3392" b="1" spc="101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Solution 3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 rot="-5400000">
            <a:off x="-5143500" y="4372374"/>
            <a:ext cx="10287000" cy="1542251"/>
            <a:chOff x="0" y="0"/>
            <a:chExt cx="35832548" cy="5372100"/>
          </a:xfrm>
          <a:solidFill>
            <a:schemeClr val="accent6"/>
          </a:solidFill>
        </p:grpSpPr>
        <p:sp>
          <p:nvSpPr>
            <p:cNvPr id="14" name="Freeform 14"/>
            <p:cNvSpPr/>
            <p:nvPr/>
          </p:nvSpPr>
          <p:spPr>
            <a:xfrm>
              <a:off x="0" y="0"/>
              <a:ext cx="35832548" cy="5372100"/>
            </a:xfrm>
            <a:custGeom>
              <a:avLst/>
              <a:gdLst/>
              <a:ahLst/>
              <a:cxnLst/>
              <a:rect l="l" t="t" r="r" b="b"/>
              <a:pathLst>
                <a:path w="35832548" h="5372100">
                  <a:moveTo>
                    <a:pt x="3428188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4281880" y="5372100"/>
                  </a:lnTo>
                  <a:lnTo>
                    <a:pt x="35832548" y="2686050"/>
                  </a:lnTo>
                  <a:lnTo>
                    <a:pt x="34281880" y="0"/>
                  </a:lnTo>
                  <a:close/>
                </a:path>
              </a:pathLst>
            </a:custGeom>
            <a:grpFill/>
          </p:spPr>
        </p:sp>
      </p:grpSp>
      <p:grpSp>
        <p:nvGrpSpPr>
          <p:cNvPr id="15" name="Group 15"/>
          <p:cNvGrpSpPr/>
          <p:nvPr/>
        </p:nvGrpSpPr>
        <p:grpSpPr>
          <a:xfrm>
            <a:off x="10204447" y="4744224"/>
            <a:ext cx="6951571" cy="2152650"/>
            <a:chOff x="0" y="0"/>
            <a:chExt cx="9268762" cy="2870200"/>
          </a:xfrm>
        </p:grpSpPr>
        <p:sp>
          <p:nvSpPr>
            <p:cNvPr id="16" name="TextBox 16"/>
            <p:cNvSpPr txBox="1"/>
            <p:nvPr/>
          </p:nvSpPr>
          <p:spPr>
            <a:xfrm>
              <a:off x="0" y="771525"/>
              <a:ext cx="9268762" cy="209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Отслеживание рейтингов, отзывов и позиций продавцов</a:t>
              </a:r>
            </a:p>
            <a:p>
              <a:pPr algn="l">
                <a:lnSpc>
                  <a:spcPts val="4200"/>
                </a:lnSpc>
              </a:pPr>
              <a:endParaRPr lang="en-US" sz="3000" spc="15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9268762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b="1" spc="105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Solution 2</a:t>
              </a:r>
            </a:p>
          </p:txBody>
        </p:sp>
      </p:grpSp>
      <p:pic>
        <p:nvPicPr>
          <p:cNvPr id="18" name="Рисунок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3400" y="-1790700"/>
            <a:ext cx="7086600" cy="48714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77484" y="1123950"/>
            <a:ext cx="9481816" cy="281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999"/>
              </a:lnSpc>
            </a:pPr>
            <a:r>
              <a:rPr lang="en-US" sz="9999" b="1" dirty="0">
                <a:solidFill>
                  <a:schemeClr val="accent6"/>
                </a:solidFill>
                <a:latin typeface="Fira Sans Semi-Bold"/>
                <a:ea typeface="Fira Sans Semi-Bold"/>
                <a:cs typeface="Fira Sans Semi-Bold"/>
                <a:sym typeface="Fira Sans Semi-Bold"/>
              </a:rPr>
              <a:t>Value Proposition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913018" y="4945192"/>
            <a:ext cx="11346282" cy="4263004"/>
            <a:chOff x="0" y="0"/>
            <a:chExt cx="15128376" cy="5684005"/>
          </a:xfrm>
        </p:grpSpPr>
        <p:sp>
          <p:nvSpPr>
            <p:cNvPr id="4" name="TextBox 4"/>
            <p:cNvSpPr txBox="1"/>
            <p:nvPr/>
          </p:nvSpPr>
          <p:spPr>
            <a:xfrm>
              <a:off x="0" y="1474146"/>
              <a:ext cx="15128376" cy="4209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5061" lvl="1" indent="-387531" algn="r">
                <a:lnSpc>
                  <a:spcPts val="5025"/>
                </a:lnSpc>
                <a:buFont typeface="Arial"/>
                <a:buChar char="•"/>
              </a:pPr>
              <a:r>
                <a:rPr lang="en-US" sz="3589" spc="17" dirty="0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Прозрачность рынка</a:t>
              </a:r>
            </a:p>
            <a:p>
              <a:pPr marL="775061" lvl="1" indent="-387531" algn="r">
                <a:lnSpc>
                  <a:spcPts val="5025"/>
                </a:lnSpc>
                <a:buFont typeface="Arial"/>
                <a:buChar char="•"/>
              </a:pPr>
              <a:r>
                <a:rPr lang="en-US" sz="3589" spc="17" dirty="0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Автоматизация аналитики</a:t>
              </a:r>
            </a:p>
            <a:p>
              <a:pPr marL="775061" lvl="1" indent="-387531" algn="r">
                <a:lnSpc>
                  <a:spcPts val="5025"/>
                </a:lnSpc>
                <a:buFont typeface="Arial"/>
                <a:buChar char="•"/>
              </a:pPr>
              <a:r>
                <a:rPr lang="en-US" sz="3589" spc="17" dirty="0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Повышение ROI</a:t>
              </a:r>
            </a:p>
            <a:p>
              <a:pPr marL="775061" lvl="1" indent="-387531" algn="r">
                <a:lnSpc>
                  <a:spcPts val="5025"/>
                </a:lnSpc>
                <a:buFont typeface="Arial"/>
                <a:buChar char="•"/>
              </a:pPr>
              <a:r>
                <a:rPr lang="en-US" sz="3589" spc="17" dirty="0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Масштабируемость и точность</a:t>
              </a:r>
            </a:p>
            <a:p>
              <a:pPr algn="r">
                <a:lnSpc>
                  <a:spcPts val="5025"/>
                </a:lnSpc>
              </a:pPr>
              <a:endParaRPr lang="en-US" sz="3589" spc="17" dirty="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5128376" cy="8510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5025"/>
                </a:lnSpc>
              </a:pPr>
              <a:r>
                <a:rPr lang="en-US" sz="4188" b="1" spc="125" dirty="0" err="1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Ценность</a:t>
              </a:r>
              <a:r>
                <a:rPr lang="en-US" sz="4188" b="1" spc="125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 для </a:t>
              </a:r>
              <a:r>
                <a:rPr lang="en-US" sz="4188" b="1" spc="125" dirty="0" err="1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клиента</a:t>
              </a:r>
              <a:r>
                <a:rPr lang="en-US" sz="4188" b="1" spc="125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:</a:t>
              </a:r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-4858654" y="-680491"/>
            <a:ext cx="11774707" cy="10196366"/>
            <a:chOff x="0" y="0"/>
            <a:chExt cx="4282440" cy="3708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5296" t="-2068" r="-23848" b="-5054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3524297" y="9515874"/>
            <a:ext cx="15252699" cy="1542251"/>
            <a:chOff x="0" y="0"/>
            <a:chExt cx="53129492" cy="5372100"/>
          </a:xfrm>
          <a:solidFill>
            <a:schemeClr val="accent6"/>
          </a:solidFill>
        </p:grpSpPr>
        <p:sp>
          <p:nvSpPr>
            <p:cNvPr id="9" name="Freeform 9"/>
            <p:cNvSpPr/>
            <p:nvPr/>
          </p:nvSpPr>
          <p:spPr>
            <a:xfrm>
              <a:off x="0" y="0"/>
              <a:ext cx="53129495" cy="5372100"/>
            </a:xfrm>
            <a:custGeom>
              <a:avLst/>
              <a:gdLst/>
              <a:ahLst/>
              <a:cxnLst/>
              <a:rect l="l" t="t" r="r" b="b"/>
              <a:pathLst>
                <a:path w="53129495" h="5372100">
                  <a:moveTo>
                    <a:pt x="51578821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1578821" y="5372100"/>
                  </a:lnTo>
                  <a:lnTo>
                    <a:pt x="53129495" y="2686050"/>
                  </a:lnTo>
                  <a:lnTo>
                    <a:pt x="51578821" y="0"/>
                  </a:lnTo>
                  <a:close/>
                </a:path>
              </a:pathLst>
            </a:custGeom>
            <a:grpFill/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340530"/>
            <a:ext cx="9481816" cy="142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9999" b="1" dirty="0">
                <a:solidFill>
                  <a:schemeClr val="accent6"/>
                </a:solidFill>
                <a:latin typeface="Fira Sans Semi-Bold"/>
                <a:ea typeface="Fira Sans Semi-Bold"/>
                <a:cs typeface="Fira Sans Semi-Bold"/>
                <a:sym typeface="Fira Sans Semi-Bold"/>
              </a:rPr>
              <a:t>How it Works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4959556"/>
            <a:ext cx="11112270" cy="4175081"/>
            <a:chOff x="0" y="0"/>
            <a:chExt cx="14816359" cy="5566775"/>
          </a:xfrm>
        </p:grpSpPr>
        <p:sp>
          <p:nvSpPr>
            <p:cNvPr id="4" name="TextBox 4"/>
            <p:cNvSpPr txBox="1"/>
            <p:nvPr/>
          </p:nvSpPr>
          <p:spPr>
            <a:xfrm>
              <a:off x="0" y="1442170"/>
              <a:ext cx="14816359" cy="41246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59076" lvl="1" indent="-379538" algn="l">
                <a:lnSpc>
                  <a:spcPts val="4922"/>
                </a:lnSpc>
                <a:buFont typeface="Arial"/>
                <a:buChar char="•"/>
              </a:pPr>
              <a:r>
                <a:rPr lang="en-US" sz="3515" spc="17" dirty="0">
                  <a:latin typeface="Fira Sans Light"/>
                  <a:ea typeface="Fira Sans Light"/>
                  <a:cs typeface="Fira Sans Light"/>
                  <a:sym typeface="Fira Sans Light"/>
                </a:rPr>
                <a:t>Парсинг: Python, Scrapy, Selenium</a:t>
              </a:r>
            </a:p>
            <a:p>
              <a:pPr marL="759076" lvl="1" indent="-379538" algn="l">
                <a:lnSpc>
                  <a:spcPts val="4922"/>
                </a:lnSpc>
                <a:buFont typeface="Arial"/>
                <a:buChar char="•"/>
              </a:pPr>
              <a:r>
                <a:rPr lang="en-US" sz="3515" spc="17" dirty="0">
                  <a:latin typeface="Fira Sans Light"/>
                  <a:ea typeface="Fira Sans Light"/>
                  <a:cs typeface="Fira Sans Light"/>
                  <a:sym typeface="Fira Sans Light"/>
                </a:rPr>
                <a:t>Облака: AWS / GCP / Azure</a:t>
              </a:r>
            </a:p>
            <a:p>
              <a:pPr marL="759076" lvl="1" indent="-379538" algn="l">
                <a:lnSpc>
                  <a:spcPts val="4922"/>
                </a:lnSpc>
                <a:buFont typeface="Arial"/>
                <a:buChar char="•"/>
              </a:pPr>
              <a:r>
                <a:rPr lang="en-US" sz="3515" spc="17" dirty="0">
                  <a:latin typeface="Fira Sans Light"/>
                  <a:ea typeface="Fira Sans Light"/>
                  <a:cs typeface="Fira Sans Light"/>
                  <a:sym typeface="Fira Sans Light"/>
                </a:rPr>
                <a:t>Аналитика: Power BI</a:t>
              </a:r>
            </a:p>
            <a:p>
              <a:pPr marL="759076" lvl="1" indent="-379538" algn="l">
                <a:lnSpc>
                  <a:spcPts val="4922"/>
                </a:lnSpc>
                <a:buFont typeface="Arial"/>
                <a:buChar char="•"/>
              </a:pPr>
              <a:r>
                <a:rPr lang="en-US" sz="3515" spc="17" dirty="0">
                  <a:latin typeface="Fira Sans Light"/>
                  <a:ea typeface="Fira Sans Light"/>
                  <a:cs typeface="Fira Sans Light"/>
                  <a:sym typeface="Fira Sans Light"/>
                </a:rPr>
                <a:t>Безопасность: GDPR, </a:t>
              </a:r>
              <a:r>
                <a:rPr lang="en-US" sz="3515" spc="17" dirty="0" err="1">
                  <a:latin typeface="Fira Sans Light"/>
                  <a:ea typeface="Fira Sans Light"/>
                  <a:cs typeface="Fira Sans Light"/>
                  <a:sym typeface="Fira Sans Light"/>
                </a:rPr>
                <a:t>шифрование</a:t>
              </a:r>
              <a:endParaRPr lang="en-US" sz="3515" spc="17" dirty="0"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algn="l">
                <a:lnSpc>
                  <a:spcPts val="4922"/>
                </a:lnSpc>
              </a:pPr>
              <a:endParaRPr lang="en-US" sz="3515" spc="17" dirty="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4816359" cy="843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22"/>
                </a:lnSpc>
              </a:pPr>
              <a:r>
                <a:rPr lang="en-US" sz="4101" b="1" spc="123" dirty="0"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Технологии:</a:t>
              </a:r>
            </a:p>
          </p:txBody>
        </p:sp>
      </p:grpSp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30400" y="576053"/>
            <a:ext cx="6492702" cy="520123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06400" y="5753100"/>
            <a:ext cx="6622511" cy="530522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04749" y="1028700"/>
            <a:ext cx="13328078" cy="2275071"/>
            <a:chOff x="0" y="0"/>
            <a:chExt cx="17770770" cy="3033427"/>
          </a:xfrm>
        </p:grpSpPr>
        <p:sp>
          <p:nvSpPr>
            <p:cNvPr id="3" name="TextBox 3"/>
            <p:cNvSpPr txBox="1"/>
            <p:nvPr/>
          </p:nvSpPr>
          <p:spPr>
            <a:xfrm>
              <a:off x="0" y="95250"/>
              <a:ext cx="17770770" cy="1928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999"/>
                </a:lnSpc>
              </a:pPr>
              <a:r>
                <a:rPr lang="en-US" sz="9999" b="1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Pricing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357152"/>
              <a:ext cx="17770770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spc="15">
                  <a:solidFill>
                    <a:srgbClr val="000000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Explain the pricing method for each variation of your product or service.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04749" y="5418685"/>
            <a:ext cx="3182473" cy="2275071"/>
            <a:chOff x="0" y="0"/>
            <a:chExt cx="4243298" cy="3033427"/>
          </a:xfrm>
        </p:grpSpPr>
        <p:sp>
          <p:nvSpPr>
            <p:cNvPr id="6" name="TextBox 6"/>
            <p:cNvSpPr txBox="1"/>
            <p:nvPr/>
          </p:nvSpPr>
          <p:spPr>
            <a:xfrm>
              <a:off x="0" y="95250"/>
              <a:ext cx="4243298" cy="1928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999"/>
                </a:lnSpc>
              </a:pPr>
              <a:r>
                <a:rPr lang="en-US" sz="9999" b="1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$20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357152"/>
              <a:ext cx="4243298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spc="15">
                  <a:solidFill>
                    <a:srgbClr val="000000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Basic Plan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046482" y="5418685"/>
            <a:ext cx="3182473" cy="2275071"/>
            <a:chOff x="0" y="0"/>
            <a:chExt cx="4243298" cy="3033427"/>
          </a:xfrm>
        </p:grpSpPr>
        <p:sp>
          <p:nvSpPr>
            <p:cNvPr id="9" name="TextBox 9"/>
            <p:cNvSpPr txBox="1"/>
            <p:nvPr/>
          </p:nvSpPr>
          <p:spPr>
            <a:xfrm>
              <a:off x="0" y="95250"/>
              <a:ext cx="4243298" cy="1928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999"/>
                </a:lnSpc>
              </a:pPr>
              <a:r>
                <a:rPr lang="en-US" sz="9999" b="1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$50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357152"/>
              <a:ext cx="4243298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spc="15">
                  <a:solidFill>
                    <a:srgbClr val="000000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Advanced Plan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788215" y="5418685"/>
            <a:ext cx="3182473" cy="2275071"/>
            <a:chOff x="0" y="0"/>
            <a:chExt cx="4243298" cy="303342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95250"/>
              <a:ext cx="4243298" cy="1928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999"/>
                </a:lnSpc>
              </a:pPr>
              <a:r>
                <a:rPr lang="en-US" sz="9999" b="1" dirty="0">
                  <a:solidFill>
                    <a:schemeClr val="accent6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$100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57152"/>
              <a:ext cx="4243298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spc="15">
                  <a:solidFill>
                    <a:srgbClr val="000000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Premium Plan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23949" y="9515874"/>
            <a:ext cx="18288000" cy="1542251"/>
            <a:chOff x="0" y="0"/>
            <a:chExt cx="63702308" cy="5372100"/>
          </a:xfrm>
          <a:solidFill>
            <a:schemeClr val="accent6"/>
          </a:solidFill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702307" cy="5372100"/>
            </a:xfrm>
            <a:custGeom>
              <a:avLst/>
              <a:gdLst/>
              <a:ahLst/>
              <a:cxnLst/>
              <a:rect l="l" t="t" r="r" b="b"/>
              <a:pathLst>
                <a:path w="63702307" h="5372100">
                  <a:moveTo>
                    <a:pt x="6215163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2151636" y="5372100"/>
                  </a:lnTo>
                  <a:lnTo>
                    <a:pt x="63702307" y="2686050"/>
                  </a:lnTo>
                  <a:lnTo>
                    <a:pt x="62151636" y="0"/>
                  </a:lnTo>
                  <a:close/>
                </a:path>
              </a:pathLst>
            </a:custGeom>
            <a:grpFill/>
          </p:spPr>
        </p:sp>
      </p:grpSp>
      <p:sp>
        <p:nvSpPr>
          <p:cNvPr id="17" name="AutoShape 17"/>
          <p:cNvSpPr/>
          <p:nvPr/>
        </p:nvSpPr>
        <p:spPr>
          <a:xfrm rot="-5400000">
            <a:off x="4246218" y="6541932"/>
            <a:ext cx="3041268" cy="0"/>
          </a:xfrm>
          <a:prstGeom prst="line">
            <a:avLst/>
          </a:prstGeom>
          <a:ln w="28575" cap="rnd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rot="-5400000">
            <a:off x="9987951" y="6541932"/>
            <a:ext cx="3041268" cy="0"/>
          </a:xfrm>
          <a:prstGeom prst="line">
            <a:avLst/>
          </a:prstGeom>
          <a:ln w="28575" cap="rnd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23950"/>
            <a:ext cx="9481816" cy="281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9999" b="1" spc="-99" dirty="0">
                <a:solidFill>
                  <a:srgbClr val="FFFFFF"/>
                </a:solidFill>
                <a:latin typeface="Fira Sans Semi-Bold"/>
                <a:ea typeface="Fira Sans Semi-Bold"/>
                <a:cs typeface="Fira Sans Semi-Bold"/>
                <a:sym typeface="Fira Sans Semi-Bold"/>
              </a:rPr>
              <a:t>What's</a:t>
            </a:r>
          </a:p>
          <a:p>
            <a:pPr algn="l">
              <a:lnSpc>
                <a:spcPts val="10999"/>
              </a:lnSpc>
            </a:pPr>
            <a:r>
              <a:rPr lang="en-US" sz="9999" b="1" spc="-99" dirty="0">
                <a:solidFill>
                  <a:srgbClr val="FFFFFF"/>
                </a:solidFill>
                <a:latin typeface="Fira Sans Semi-Bold"/>
                <a:ea typeface="Fira Sans Semi-Bold"/>
                <a:cs typeface="Fira Sans Semi-Bold"/>
                <a:sym typeface="Fira Sans Semi-Bold"/>
              </a:rPr>
              <a:t>Happening Next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4645096"/>
            <a:ext cx="9481816" cy="4000640"/>
            <a:chOff x="0" y="0"/>
            <a:chExt cx="12642421" cy="5334187"/>
          </a:xfrm>
        </p:grpSpPr>
        <p:sp>
          <p:nvSpPr>
            <p:cNvPr id="4" name="TextBox 4"/>
            <p:cNvSpPr txBox="1"/>
            <p:nvPr/>
          </p:nvSpPr>
          <p:spPr>
            <a:xfrm>
              <a:off x="0" y="1101912"/>
              <a:ext cx="12642421" cy="4232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Интеграция новых маркетплейсов (Halyk Market, Ozon, Wildberries)</a:t>
              </a:r>
            </a:p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Прогнозирование спроса</a:t>
              </a:r>
            </a:p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ML-алгоритмы</a:t>
              </a:r>
            </a:p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 spc="15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Международный выход и партнёрства</a:t>
              </a:r>
            </a:p>
            <a:p>
              <a:pPr algn="l">
                <a:lnSpc>
                  <a:spcPts val="4200"/>
                </a:lnSpc>
              </a:pPr>
              <a:endParaRPr lang="en-US" sz="3000" spc="15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642421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b="1" spc="105">
                  <a:solidFill>
                    <a:srgbClr val="FFFFFF"/>
                  </a:solidFill>
                  <a:latin typeface="Fira Sans Semi-Bold"/>
                  <a:ea typeface="Fira Sans Semi-Bold"/>
                  <a:cs typeface="Fira Sans Semi-Bold"/>
                  <a:sym typeface="Fira Sans Semi-Bold"/>
                </a:rPr>
                <a:t>Roadmap:</a:t>
              </a:r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082016" y="-680491"/>
            <a:ext cx="11774707" cy="10196366"/>
            <a:chOff x="0" y="0"/>
            <a:chExt cx="4282440" cy="3708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t="-36609" b="-36609"/>
              </a:stretch>
            </a:blip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23950"/>
            <a:ext cx="5906220" cy="281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9999" b="1" dirty="0">
                <a:latin typeface="Fira Sans Semi-Bold"/>
                <a:ea typeface="Fira Sans Semi-Bold"/>
                <a:cs typeface="Fira Sans Semi-Bold"/>
                <a:sym typeface="Fira Sans Semi-Bold"/>
              </a:rPr>
              <a:t>Meet our Team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2267467" y="2515439"/>
            <a:ext cx="4265832" cy="985484"/>
            <a:chOff x="0" y="-66675"/>
            <a:chExt cx="5687775" cy="1313979"/>
          </a:xfrm>
        </p:grpSpPr>
        <p:sp>
          <p:nvSpPr>
            <p:cNvPr id="6" name="TextBox 6"/>
            <p:cNvSpPr txBox="1"/>
            <p:nvPr/>
          </p:nvSpPr>
          <p:spPr>
            <a:xfrm>
              <a:off x="0" y="685269"/>
              <a:ext cx="5687774" cy="562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 spc="12" dirty="0">
                  <a:latin typeface="Fira Sans Light"/>
                  <a:ea typeface="Fira Sans Light"/>
                  <a:cs typeface="Fira Sans Light"/>
                  <a:sym typeface="Fira Sans Light"/>
                </a:rPr>
                <a:t>CEO, </a:t>
              </a:r>
              <a:r>
                <a:rPr lang="en-US" sz="2499" spc="12" dirty="0" err="1">
                  <a:latin typeface="Fira Sans Light"/>
                  <a:ea typeface="Fira Sans Light"/>
                  <a:cs typeface="Fira Sans Light"/>
                  <a:sym typeface="Fira Sans Light"/>
                </a:rPr>
                <a:t>разработка</a:t>
              </a:r>
              <a:r>
                <a:rPr lang="en-US" sz="2499" spc="12" dirty="0">
                  <a:latin typeface="Fira Sans Light"/>
                  <a:ea typeface="Fira Sans Light"/>
                  <a:cs typeface="Fira Sans Light"/>
                  <a:sym typeface="Fira Sans Light"/>
                </a:rPr>
                <a:t>, </a:t>
              </a:r>
              <a:r>
                <a:rPr lang="en-US" sz="2499" spc="12" dirty="0" err="1">
                  <a:latin typeface="Fira Sans Light"/>
                  <a:ea typeface="Fira Sans Light"/>
                  <a:cs typeface="Fira Sans Light"/>
                  <a:sym typeface="Fira Sans Light"/>
                </a:rPr>
                <a:t>аналитика</a:t>
              </a:r>
              <a:endParaRPr lang="en-US" sz="2499" spc="12" dirty="0"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3895" y="-66675"/>
              <a:ext cx="5663880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spc="15" dirty="0" err="1">
                  <a:latin typeface="Fira Sans Medium"/>
                  <a:ea typeface="Fira Sans Medium"/>
                  <a:cs typeface="Fira Sans Medium"/>
                  <a:sym typeface="Fira Sans Medium"/>
                </a:rPr>
                <a:t>Дастан</a:t>
              </a:r>
              <a:r>
                <a:rPr lang="en-US" sz="3000" b="1" spc="15" dirty="0">
                  <a:latin typeface="Fira Sans Medium"/>
                  <a:ea typeface="Fira Sans Medium"/>
                  <a:cs typeface="Fira Sans Medium"/>
                  <a:sym typeface="Fira Sans Medium"/>
                </a:rPr>
                <a:t> </a:t>
              </a:r>
              <a:r>
                <a:rPr lang="en-US" sz="3000" b="1" spc="15" dirty="0" err="1">
                  <a:latin typeface="Fira Sans Medium"/>
                  <a:ea typeface="Fira Sans Medium"/>
                  <a:cs typeface="Fira Sans Medium"/>
                  <a:sym typeface="Fira Sans Medium"/>
                </a:rPr>
                <a:t>Баймагамбетов</a:t>
              </a:r>
              <a:endParaRPr lang="en-US" sz="3000" b="1" spc="15" dirty="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267467" y="6083391"/>
            <a:ext cx="5482669" cy="985484"/>
            <a:chOff x="0" y="-66675"/>
            <a:chExt cx="7310226" cy="1313979"/>
          </a:xfrm>
        </p:grpSpPr>
        <p:sp>
          <p:nvSpPr>
            <p:cNvPr id="9" name="TextBox 9"/>
            <p:cNvSpPr txBox="1"/>
            <p:nvPr/>
          </p:nvSpPr>
          <p:spPr>
            <a:xfrm>
              <a:off x="0" y="685269"/>
              <a:ext cx="7310226" cy="562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 spc="12" dirty="0" err="1">
                  <a:latin typeface="Fira Sans Light"/>
                  <a:ea typeface="Fira Sans Light"/>
                  <a:cs typeface="Fira Sans Light"/>
                  <a:sym typeface="Fira Sans Light"/>
                </a:rPr>
                <a:t>сооснователь</a:t>
              </a:r>
              <a:r>
                <a:rPr lang="en-US" sz="2499" spc="12" dirty="0">
                  <a:latin typeface="Fira Sans Light"/>
                  <a:ea typeface="Fira Sans Light"/>
                  <a:cs typeface="Fira Sans Light"/>
                  <a:sym typeface="Fira Sans Light"/>
                </a:rPr>
                <a:t>, </a:t>
              </a:r>
              <a:r>
                <a:rPr lang="en-US" sz="2499" spc="12" dirty="0" err="1">
                  <a:latin typeface="Fira Sans Light"/>
                  <a:ea typeface="Fira Sans Light"/>
                  <a:cs typeface="Fira Sans Light"/>
                  <a:sym typeface="Fira Sans Light"/>
                </a:rPr>
                <a:t>стратегия</a:t>
              </a:r>
              <a:r>
                <a:rPr lang="en-US" sz="2499" spc="12" dirty="0">
                  <a:latin typeface="Fira Sans Light"/>
                  <a:ea typeface="Fira Sans Light"/>
                  <a:cs typeface="Fira Sans Light"/>
                  <a:sym typeface="Fira Sans Light"/>
                </a:rPr>
                <a:t> и </a:t>
              </a:r>
              <a:r>
                <a:rPr lang="en-US" sz="2499" spc="12" dirty="0" err="1">
                  <a:latin typeface="Fira Sans Light"/>
                  <a:ea typeface="Fira Sans Light"/>
                  <a:cs typeface="Fira Sans Light"/>
                  <a:sym typeface="Fira Sans Light"/>
                </a:rPr>
                <a:t>развитие</a:t>
              </a:r>
              <a:endParaRPr lang="en-US" sz="2499" spc="12" dirty="0"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0711" y="-66675"/>
              <a:ext cx="7279515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dirty="0" err="1">
                  <a:latin typeface="Fira Sans Medium"/>
                  <a:ea typeface="Fira Sans Medium"/>
                  <a:cs typeface="Fira Sans Medium"/>
                  <a:sym typeface="Fira Sans Medium"/>
                </a:rPr>
                <a:t>Сейтказы</a:t>
              </a:r>
              <a:r>
                <a:rPr lang="en-US" sz="3000" b="1" dirty="0">
                  <a:latin typeface="Fira Sans Medium"/>
                  <a:ea typeface="Fira Sans Medium"/>
                  <a:cs typeface="Fira Sans Medium"/>
                  <a:sym typeface="Fira Sans Medium"/>
                </a:rPr>
                <a:t> </a:t>
              </a:r>
              <a:r>
                <a:rPr lang="en-US" sz="3000" b="1" dirty="0" err="1">
                  <a:latin typeface="Fira Sans Medium"/>
                  <a:ea typeface="Fira Sans Medium"/>
                  <a:cs typeface="Fira Sans Medium"/>
                  <a:sym typeface="Fira Sans Medium"/>
                </a:rPr>
                <a:t>Ертыс</a:t>
              </a:r>
              <a:endParaRPr lang="en-US" sz="3000" b="1" dirty="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pic>
        <p:nvPicPr>
          <p:cNvPr id="14" name="Рисунок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116" y="1784229"/>
            <a:ext cx="2590336" cy="2590336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116" y="5372101"/>
            <a:ext cx="2590335" cy="297866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33600" y="6336994"/>
            <a:ext cx="8153400" cy="55350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76083" y="4972050"/>
            <a:ext cx="6723201" cy="3240166"/>
            <a:chOff x="0" y="0"/>
            <a:chExt cx="8964268" cy="4320221"/>
          </a:xfrm>
        </p:grpSpPr>
        <p:sp>
          <p:nvSpPr>
            <p:cNvPr id="3" name="TextBox 3"/>
            <p:cNvSpPr txBox="1"/>
            <p:nvPr/>
          </p:nvSpPr>
          <p:spPr>
            <a:xfrm>
              <a:off x="0" y="-66675"/>
              <a:ext cx="8964268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u="sng" spc="15" dirty="0">
                  <a:solidFill>
                    <a:schemeClr val="accent6"/>
                  </a:solidFill>
                  <a:latin typeface="Fira Sans Light"/>
                  <a:ea typeface="Fira Sans Light"/>
                  <a:cs typeface="Fira Sans Light"/>
                  <a:sym typeface="Fira Sans Light"/>
                  <a:hlinkClick r:id="rId2" tooltip="tel:+77001888390"/>
                </a:rPr>
                <a:t>+7 700-188-83-90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788635"/>
              <a:ext cx="8964268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u="sng" spc="15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  <a:hlinkClick r:id="rId3" tooltip="mailto:marketpulsse@gmail.com"/>
                </a:rPr>
                <a:t>marketpulsse@gmail.com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643946"/>
              <a:ext cx="8964268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u="sng" spc="15">
                  <a:solidFill>
                    <a:srgbClr val="000000"/>
                  </a:solidFill>
                  <a:latin typeface="Fira Sans Light"/>
                  <a:ea typeface="Fira Sans Light"/>
                  <a:cs typeface="Fira Sans Light"/>
                  <a:sym typeface="Fira Sans Light"/>
                  <a:hlinkClick r:id="rId4" tooltip="http://i70748va.beget.tech"/>
                </a:rPr>
                <a:t>www.MarketPulse.com</a:t>
              </a:r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3087766"/>
              <a:ext cx="8964268" cy="0"/>
            </a:xfrm>
            <a:prstGeom prst="line">
              <a:avLst/>
            </a:prstGeom>
            <a:ln w="38100" cap="rnd">
              <a:solidFill>
                <a:srgbClr val="86C7ED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>
              <a:off x="0" y="1232455"/>
              <a:ext cx="8964268" cy="0"/>
            </a:xfrm>
            <a:prstGeom prst="line">
              <a:avLst/>
            </a:prstGeom>
            <a:ln w="38100" cap="rnd">
              <a:solidFill>
                <a:srgbClr val="86C7ED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9281337" y="1303659"/>
            <a:ext cx="7977963" cy="6908557"/>
            <a:chOff x="0" y="0"/>
            <a:chExt cx="4282440" cy="3708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-37625" t="-298" r="-12661" b="-15402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0" y="9515874"/>
            <a:ext cx="18288000" cy="1542251"/>
            <a:chOff x="0" y="0"/>
            <a:chExt cx="63702308" cy="5372100"/>
          </a:xfrm>
          <a:solidFill>
            <a:schemeClr val="accent6"/>
          </a:solidFill>
          <a:effectLst/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702307" cy="5372100"/>
            </a:xfrm>
            <a:custGeom>
              <a:avLst/>
              <a:gdLst/>
              <a:ahLst/>
              <a:cxnLst/>
              <a:rect l="l" t="t" r="r" b="b"/>
              <a:pathLst>
                <a:path w="63702307" h="5372100">
                  <a:moveTo>
                    <a:pt x="6215163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62151636" y="5372100"/>
                  </a:lnTo>
                  <a:lnTo>
                    <a:pt x="63702307" y="2686050"/>
                  </a:lnTo>
                  <a:lnTo>
                    <a:pt x="62151636" y="0"/>
                  </a:lnTo>
                  <a:close/>
                </a:path>
              </a:pathLst>
            </a:custGeom>
            <a:grpFill/>
          </p:spPr>
        </p:sp>
      </p:grpSp>
      <p:sp>
        <p:nvSpPr>
          <p:cNvPr id="12" name="TextBox 12"/>
          <p:cNvSpPr txBox="1"/>
          <p:nvPr/>
        </p:nvSpPr>
        <p:spPr>
          <a:xfrm>
            <a:off x="1276083" y="2615210"/>
            <a:ext cx="6723201" cy="142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9999" b="1" dirty="0">
                <a:solidFill>
                  <a:schemeClr val="accent6"/>
                </a:solidFill>
                <a:latin typeface="Fira Sans Semi-Bold"/>
                <a:ea typeface="Fira Sans Semi-Bold"/>
                <a:cs typeface="Fira Sans Semi-Bold"/>
                <a:sym typeface="Fira Sans Semi-Bold"/>
              </a:rPr>
              <a:t>Contact Us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190</Words>
  <Application>Microsoft Office PowerPoint</Application>
  <PresentationFormat>Произвольный</PresentationFormat>
  <Paragraphs>57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Fira Sans Semi-Bold</vt:lpstr>
      <vt:lpstr>Calibri</vt:lpstr>
      <vt:lpstr>Fira Sans Bold</vt:lpstr>
      <vt:lpstr>Fira Sans Light</vt:lpstr>
      <vt:lpstr>Fira Sans Ultra-Bold</vt:lpstr>
      <vt:lpstr>Fira Sans Medium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Presentation</dc:title>
  <cp:lastModifiedBy>15</cp:lastModifiedBy>
  <cp:revision>7</cp:revision>
  <dcterms:created xsi:type="dcterms:W3CDTF">2006-08-16T00:00:00Z</dcterms:created>
  <dcterms:modified xsi:type="dcterms:W3CDTF">2025-04-22T10:41:00Z</dcterms:modified>
  <dc:identifier>DAGkNUgC4mg</dc:identifier>
</cp:coreProperties>
</file>

<file path=docProps/thumbnail.jpeg>
</file>